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7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5E8DB3-F5AE-46E8-A89D-1202978EAA52}" v="74" dt="2023-05-22T22:34:05.0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17BB51-DBF6-4CAA-A987-A9D71F3486AA}" type="doc">
      <dgm:prSet loTypeId="urn:microsoft.com/office/officeart/2008/layout/LinedList" loCatId="list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71D2498F-86D0-48E5-B5AE-092648DBF45C}">
      <dgm:prSet custT="1"/>
      <dgm:spPr/>
      <dgm:t>
        <a:bodyPr/>
        <a:lstStyle/>
        <a:p>
          <a:pPr>
            <a:defRPr cap="all"/>
          </a:pPr>
          <a:r>
            <a:rPr lang="en-US" sz="3600" dirty="0"/>
            <a:t>RESULTADOS NÃO FORAM OS ESPERADOS</a:t>
          </a:r>
        </a:p>
      </dgm:t>
    </dgm:pt>
    <dgm:pt modelId="{09C51F54-D301-4537-B2B3-170A73F58CD3}" type="parTrans" cxnId="{7BFC6B67-CC18-4896-AE52-10CEB36076C9}">
      <dgm:prSet/>
      <dgm:spPr/>
      <dgm:t>
        <a:bodyPr/>
        <a:lstStyle/>
        <a:p>
          <a:endParaRPr lang="en-US"/>
        </a:p>
      </dgm:t>
    </dgm:pt>
    <dgm:pt modelId="{14AA425B-7480-438D-9872-11822ADEB13C}" type="sibTrans" cxnId="{7BFC6B67-CC18-4896-AE52-10CEB36076C9}">
      <dgm:prSet/>
      <dgm:spPr/>
      <dgm:t>
        <a:bodyPr/>
        <a:lstStyle/>
        <a:p>
          <a:endParaRPr lang="en-US"/>
        </a:p>
      </dgm:t>
    </dgm:pt>
    <dgm:pt modelId="{0B270917-3FA6-4658-B161-FCE6923B702E}">
      <dgm:prSet custT="1"/>
      <dgm:spPr/>
      <dgm:t>
        <a:bodyPr/>
        <a:lstStyle/>
        <a:p>
          <a:pPr>
            <a:defRPr cap="all"/>
          </a:pPr>
          <a:r>
            <a:rPr lang="en-US" sz="3600" dirty="0"/>
            <a:t>O que FALHOU NA EQUIPA</a:t>
          </a:r>
        </a:p>
      </dgm:t>
    </dgm:pt>
    <dgm:pt modelId="{80C1E80A-9481-47BA-8C08-E59011DCFDDA}" type="parTrans" cxnId="{BBF3A2C4-4EED-4091-8DE5-51A196562D33}">
      <dgm:prSet/>
      <dgm:spPr/>
      <dgm:t>
        <a:bodyPr/>
        <a:lstStyle/>
        <a:p>
          <a:endParaRPr lang="en-US"/>
        </a:p>
      </dgm:t>
    </dgm:pt>
    <dgm:pt modelId="{8B06BB4A-AB25-4E68-8AEA-AF977F7F0E7B}" type="sibTrans" cxnId="{BBF3A2C4-4EED-4091-8DE5-51A196562D33}">
      <dgm:prSet/>
      <dgm:spPr/>
      <dgm:t>
        <a:bodyPr/>
        <a:lstStyle/>
        <a:p>
          <a:endParaRPr lang="en-US"/>
        </a:p>
      </dgm:t>
    </dgm:pt>
    <dgm:pt modelId="{58ADDB27-D17E-40DC-B93D-4771F763574C}" type="pres">
      <dgm:prSet presAssocID="{1D17BB51-DBF6-4CAA-A987-A9D71F3486AA}" presName="vert0" presStyleCnt="0">
        <dgm:presLayoutVars>
          <dgm:dir/>
          <dgm:animOne val="branch"/>
          <dgm:animLvl val="lvl"/>
        </dgm:presLayoutVars>
      </dgm:prSet>
      <dgm:spPr/>
    </dgm:pt>
    <dgm:pt modelId="{2E100AEF-19D2-4666-8E77-0CA37C8BB1FF}" type="pres">
      <dgm:prSet presAssocID="{71D2498F-86D0-48E5-B5AE-092648DBF45C}" presName="thickLine" presStyleLbl="alignNode1" presStyleIdx="0" presStyleCnt="2"/>
      <dgm:spPr/>
    </dgm:pt>
    <dgm:pt modelId="{3A894A1E-B84F-4DCE-9B4C-6D07A7876C01}" type="pres">
      <dgm:prSet presAssocID="{71D2498F-86D0-48E5-B5AE-092648DBF45C}" presName="horz1" presStyleCnt="0"/>
      <dgm:spPr/>
    </dgm:pt>
    <dgm:pt modelId="{AE520A18-20AB-450E-A598-3FA5E7A63A8A}" type="pres">
      <dgm:prSet presAssocID="{71D2498F-86D0-48E5-B5AE-092648DBF45C}" presName="tx1" presStyleLbl="revTx" presStyleIdx="0" presStyleCnt="2"/>
      <dgm:spPr/>
    </dgm:pt>
    <dgm:pt modelId="{D2E2F918-D895-44F3-A385-5251AE21BA59}" type="pres">
      <dgm:prSet presAssocID="{71D2498F-86D0-48E5-B5AE-092648DBF45C}" presName="vert1" presStyleCnt="0"/>
      <dgm:spPr/>
    </dgm:pt>
    <dgm:pt modelId="{45ADADAF-1464-491C-845B-796C0EDC61E3}" type="pres">
      <dgm:prSet presAssocID="{0B270917-3FA6-4658-B161-FCE6923B702E}" presName="thickLine" presStyleLbl="alignNode1" presStyleIdx="1" presStyleCnt="2"/>
      <dgm:spPr/>
    </dgm:pt>
    <dgm:pt modelId="{E3B659AB-AFB7-48C5-A314-3F926373977F}" type="pres">
      <dgm:prSet presAssocID="{0B270917-3FA6-4658-B161-FCE6923B702E}" presName="horz1" presStyleCnt="0"/>
      <dgm:spPr/>
    </dgm:pt>
    <dgm:pt modelId="{4480A65D-3F1C-42F5-BBB2-68D118BDC906}" type="pres">
      <dgm:prSet presAssocID="{0B270917-3FA6-4658-B161-FCE6923B702E}" presName="tx1" presStyleLbl="revTx" presStyleIdx="1" presStyleCnt="2"/>
      <dgm:spPr/>
    </dgm:pt>
    <dgm:pt modelId="{6D53155C-1207-44F8-94C6-704E5BCA2129}" type="pres">
      <dgm:prSet presAssocID="{0B270917-3FA6-4658-B161-FCE6923B702E}" presName="vert1" presStyleCnt="0"/>
      <dgm:spPr/>
    </dgm:pt>
  </dgm:ptLst>
  <dgm:cxnLst>
    <dgm:cxn modelId="{1D45A708-C275-4964-BD86-1CD7D3E4CF68}" type="presOf" srcId="{1D17BB51-DBF6-4CAA-A987-A9D71F3486AA}" destId="{58ADDB27-D17E-40DC-B93D-4771F763574C}" srcOrd="0" destOrd="0" presId="urn:microsoft.com/office/officeart/2008/layout/LinedList"/>
    <dgm:cxn modelId="{3F1F1812-4BAA-4C01-B8BF-4B7A585745CE}" type="presOf" srcId="{0B270917-3FA6-4658-B161-FCE6923B702E}" destId="{4480A65D-3F1C-42F5-BBB2-68D118BDC906}" srcOrd="0" destOrd="0" presId="urn:microsoft.com/office/officeart/2008/layout/LinedList"/>
    <dgm:cxn modelId="{B6AE2C34-0604-4EE0-A480-FFE902D77A59}" type="presOf" srcId="{71D2498F-86D0-48E5-B5AE-092648DBF45C}" destId="{AE520A18-20AB-450E-A598-3FA5E7A63A8A}" srcOrd="0" destOrd="0" presId="urn:microsoft.com/office/officeart/2008/layout/LinedList"/>
    <dgm:cxn modelId="{7BFC6B67-CC18-4896-AE52-10CEB36076C9}" srcId="{1D17BB51-DBF6-4CAA-A987-A9D71F3486AA}" destId="{71D2498F-86D0-48E5-B5AE-092648DBF45C}" srcOrd="0" destOrd="0" parTransId="{09C51F54-D301-4537-B2B3-170A73F58CD3}" sibTransId="{14AA425B-7480-438D-9872-11822ADEB13C}"/>
    <dgm:cxn modelId="{BBF3A2C4-4EED-4091-8DE5-51A196562D33}" srcId="{1D17BB51-DBF6-4CAA-A987-A9D71F3486AA}" destId="{0B270917-3FA6-4658-B161-FCE6923B702E}" srcOrd="1" destOrd="0" parTransId="{80C1E80A-9481-47BA-8C08-E59011DCFDDA}" sibTransId="{8B06BB4A-AB25-4E68-8AEA-AF977F7F0E7B}"/>
    <dgm:cxn modelId="{951D8D9A-5C12-44EA-8477-3F5EC4938DDA}" type="presParOf" srcId="{58ADDB27-D17E-40DC-B93D-4771F763574C}" destId="{2E100AEF-19D2-4666-8E77-0CA37C8BB1FF}" srcOrd="0" destOrd="0" presId="urn:microsoft.com/office/officeart/2008/layout/LinedList"/>
    <dgm:cxn modelId="{94BD569D-6926-4BE7-9C52-7095A12AE723}" type="presParOf" srcId="{58ADDB27-D17E-40DC-B93D-4771F763574C}" destId="{3A894A1E-B84F-4DCE-9B4C-6D07A7876C01}" srcOrd="1" destOrd="0" presId="urn:microsoft.com/office/officeart/2008/layout/LinedList"/>
    <dgm:cxn modelId="{ABEC2DA0-5E28-4B4C-902B-31C67C3FB767}" type="presParOf" srcId="{3A894A1E-B84F-4DCE-9B4C-6D07A7876C01}" destId="{AE520A18-20AB-450E-A598-3FA5E7A63A8A}" srcOrd="0" destOrd="0" presId="urn:microsoft.com/office/officeart/2008/layout/LinedList"/>
    <dgm:cxn modelId="{74368884-184C-4EB2-A952-02B2A15DA5EE}" type="presParOf" srcId="{3A894A1E-B84F-4DCE-9B4C-6D07A7876C01}" destId="{D2E2F918-D895-44F3-A385-5251AE21BA59}" srcOrd="1" destOrd="0" presId="urn:microsoft.com/office/officeart/2008/layout/LinedList"/>
    <dgm:cxn modelId="{302933CC-9230-4D12-B9A5-AB8F4A800DEF}" type="presParOf" srcId="{58ADDB27-D17E-40DC-B93D-4771F763574C}" destId="{45ADADAF-1464-491C-845B-796C0EDC61E3}" srcOrd="2" destOrd="0" presId="urn:microsoft.com/office/officeart/2008/layout/LinedList"/>
    <dgm:cxn modelId="{76C3A76B-2749-4A46-BD17-7000825B571F}" type="presParOf" srcId="{58ADDB27-D17E-40DC-B93D-4771F763574C}" destId="{E3B659AB-AFB7-48C5-A314-3F926373977F}" srcOrd="3" destOrd="0" presId="urn:microsoft.com/office/officeart/2008/layout/LinedList"/>
    <dgm:cxn modelId="{38E50747-FF53-4907-B548-55A79464D67E}" type="presParOf" srcId="{E3B659AB-AFB7-48C5-A314-3F926373977F}" destId="{4480A65D-3F1C-42F5-BBB2-68D118BDC906}" srcOrd="0" destOrd="0" presId="urn:microsoft.com/office/officeart/2008/layout/LinedList"/>
    <dgm:cxn modelId="{0504F5C2-C538-409C-A626-443AD5F51EF3}" type="presParOf" srcId="{E3B659AB-AFB7-48C5-A314-3F926373977F}" destId="{6D53155C-1207-44F8-94C6-704E5BCA212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100AEF-19D2-4666-8E77-0CA37C8BB1FF}">
      <dsp:nvSpPr>
        <dsp:cNvPr id="0" name=""/>
        <dsp:cNvSpPr/>
      </dsp:nvSpPr>
      <dsp:spPr>
        <a:xfrm>
          <a:off x="0" y="0"/>
          <a:ext cx="5869303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E520A18-20AB-450E-A598-3FA5E7A63A8A}">
      <dsp:nvSpPr>
        <dsp:cNvPr id="0" name=""/>
        <dsp:cNvSpPr/>
      </dsp:nvSpPr>
      <dsp:spPr>
        <a:xfrm>
          <a:off x="0" y="0"/>
          <a:ext cx="5869303" cy="17967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600" kern="1200" dirty="0"/>
            <a:t>RESULTADOS NÃO FORAM OS ESPERADOS</a:t>
          </a:r>
        </a:p>
      </dsp:txBody>
      <dsp:txXfrm>
        <a:off x="0" y="0"/>
        <a:ext cx="5869303" cy="1796796"/>
      </dsp:txXfrm>
    </dsp:sp>
    <dsp:sp modelId="{45ADADAF-1464-491C-845B-796C0EDC61E3}">
      <dsp:nvSpPr>
        <dsp:cNvPr id="0" name=""/>
        <dsp:cNvSpPr/>
      </dsp:nvSpPr>
      <dsp:spPr>
        <a:xfrm>
          <a:off x="0" y="1796796"/>
          <a:ext cx="5869303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480A65D-3F1C-42F5-BBB2-68D118BDC906}">
      <dsp:nvSpPr>
        <dsp:cNvPr id="0" name=""/>
        <dsp:cNvSpPr/>
      </dsp:nvSpPr>
      <dsp:spPr>
        <a:xfrm>
          <a:off x="0" y="1796796"/>
          <a:ext cx="5869303" cy="17967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600" kern="1200" dirty="0"/>
            <a:t>O que FALHOU NA EQUIPA</a:t>
          </a:r>
        </a:p>
      </dsp:txBody>
      <dsp:txXfrm>
        <a:off x="0" y="1796796"/>
        <a:ext cx="5869303" cy="17967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92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07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343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36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35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011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7952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79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794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8788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1782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6/18/2023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73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laneamento de pessoas">
            <a:extLst>
              <a:ext uri="{FF2B5EF4-FFF2-40B4-BE49-F238E27FC236}">
                <a16:creationId xmlns:a16="http://schemas.microsoft.com/office/drawing/2014/main" id="{CB5767B6-4F4B-713E-F253-080651F4D1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3" r="6250" b="6250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65A786E-9028-443F-8713-B9552D9A23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779221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AC664E-4B4D-11C2-C9B4-72B228ED2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18" y="954156"/>
            <a:ext cx="9643565" cy="3657600"/>
          </a:xfrm>
        </p:spPr>
        <p:txBody>
          <a:bodyPr anchor="ctr">
            <a:normAutofit/>
          </a:bodyPr>
          <a:lstStyle/>
          <a:p>
            <a:pPr algn="l"/>
            <a:r>
              <a:rPr lang="pt-PT" sz="6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Apresentação do Projeto lapr4</a:t>
            </a:r>
            <a:endParaRPr lang="pt-PT" sz="6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0D63A6-95C2-BB33-FD33-1FFC3EDE2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19" y="4728678"/>
            <a:ext cx="10969026" cy="1940569"/>
          </a:xfrm>
        </p:spPr>
        <p:txBody>
          <a:bodyPr vert="horz" lIns="91440" tIns="45720" rIns="91440" bIns="45720" rtlCol="0">
            <a:normAutofit/>
          </a:bodyPr>
          <a:lstStyle/>
          <a:p>
            <a:pPr algn="l">
              <a:lnSpc>
                <a:spcPct val="91000"/>
              </a:lnSpc>
            </a:pPr>
            <a:r>
              <a:rPr lang="pt-PT" sz="1600" dirty="0">
                <a:solidFill>
                  <a:srgbClr val="FFFFFF"/>
                </a:solidFill>
                <a:latin typeface="Arial"/>
                <a:cs typeface="Arial"/>
              </a:rPr>
              <a:t>Uma visão geral do nosso projeto, processo de desenvolvimento e resultados.</a:t>
            </a:r>
            <a:br>
              <a:rPr lang="pt-PT" sz="1600" dirty="0">
                <a:solidFill>
                  <a:srgbClr val="FFFFFF"/>
                </a:solidFill>
                <a:latin typeface="Arial"/>
                <a:cs typeface="Arial"/>
              </a:rPr>
            </a:br>
            <a:br>
              <a:rPr lang="pt-PT" sz="1600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pt-PT" sz="1600" dirty="0">
                <a:solidFill>
                  <a:srgbClr val="FFFFFF"/>
                </a:solidFill>
                <a:latin typeface="Arial"/>
                <a:cs typeface="Arial"/>
              </a:rPr>
              <a:t>Equipa:</a:t>
            </a:r>
          </a:p>
          <a:p>
            <a:pPr algn="l">
              <a:lnSpc>
                <a:spcPct val="91000"/>
              </a:lnSpc>
            </a:pPr>
            <a:r>
              <a:rPr lang="en-US" sz="1600" dirty="0">
                <a:solidFill>
                  <a:srgbClr val="FFFFFF"/>
                </a:solidFill>
              </a:rPr>
              <a:t>	João Cruz (1201718)		</a:t>
            </a:r>
            <a:r>
              <a:rPr lang="pt-PT" sz="1600" dirty="0">
                <a:solidFill>
                  <a:srgbClr val="FFFFFF"/>
                </a:solidFill>
              </a:rPr>
              <a:t>Daniel Braga (1200801)</a:t>
            </a:r>
            <a:br>
              <a:rPr lang="pt-PT" sz="1600" dirty="0">
                <a:solidFill>
                  <a:srgbClr val="FFFFFF"/>
                </a:solidFill>
              </a:rPr>
            </a:br>
            <a:r>
              <a:rPr lang="pt-PT" sz="1600" dirty="0">
                <a:solidFill>
                  <a:srgbClr val="FFFFFF"/>
                </a:solidFill>
              </a:rPr>
              <a:t>	João Miranda (1200614)		José Teixeira (1210965)</a:t>
            </a:r>
            <a:br>
              <a:rPr lang="pt-PT" sz="1600" dirty="0">
                <a:solidFill>
                  <a:srgbClr val="FFFFFF"/>
                </a:solidFill>
              </a:rPr>
            </a:br>
            <a:r>
              <a:rPr lang="pt-PT" sz="1600" dirty="0">
                <a:solidFill>
                  <a:srgbClr val="FFFFFF"/>
                </a:solidFill>
              </a:rPr>
              <a:t>	Miguel Oliveira (1200874)</a:t>
            </a:r>
          </a:p>
          <a:p>
            <a:pPr algn="l">
              <a:lnSpc>
                <a:spcPct val="91000"/>
              </a:lnSpc>
            </a:pPr>
            <a:endParaRPr lang="en-US" sz="25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595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7" name="Rectangle 9246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249" name="Rectangle 924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26" name="Picture 10" descr="4 Types of Process Improvement Tools and their Benefits - Cflow">
            <a:extLst>
              <a:ext uri="{FF2B5EF4-FFF2-40B4-BE49-F238E27FC236}">
                <a16:creationId xmlns:a16="http://schemas.microsoft.com/office/drawing/2014/main" id="{390B6B3E-D05E-8EEE-FD38-2E3401AE23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56" name="Rectangle 9250">
            <a:extLst>
              <a:ext uri="{FF2B5EF4-FFF2-40B4-BE49-F238E27FC236}">
                <a16:creationId xmlns:a16="http://schemas.microsoft.com/office/drawing/2014/main" id="{52F9B1C2-7D20-4F91-A660-197C98B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77015" y="1939445"/>
            <a:ext cx="6114985" cy="2298326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6E6F5-B1DA-8DC4-C0A1-E2296EB2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1647" y="2100845"/>
            <a:ext cx="4953262" cy="197552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Comunicação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entre a 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equipa</a:t>
            </a:r>
            <a:b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reuniões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frequentes</a:t>
            </a:r>
            <a:b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trabalho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distribuido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pelo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sprint</a:t>
            </a:r>
          </a:p>
        </p:txBody>
      </p:sp>
      <p:sp>
        <p:nvSpPr>
          <p:cNvPr id="9257" name="Rectangle 9252">
            <a:extLst>
              <a:ext uri="{FF2B5EF4-FFF2-40B4-BE49-F238E27FC236}">
                <a16:creationId xmlns:a16="http://schemas.microsoft.com/office/drawing/2014/main" id="{A89C4E6E-ECA4-40E5-A54E-13E92B678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77015" y="4237771"/>
            <a:ext cx="6114982" cy="809351"/>
          </a:xfrm>
          <a:prstGeom prst="rect">
            <a:avLst/>
          </a:prstGeom>
          <a:solidFill>
            <a:schemeClr val="tx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7852-77F2-A2F0-359E-8F9CCB02DE66}"/>
              </a:ext>
            </a:extLst>
          </p:cNvPr>
          <p:cNvSpPr txBox="1"/>
          <p:nvPr/>
        </p:nvSpPr>
        <p:spPr>
          <a:xfrm>
            <a:off x="6219568" y="4206240"/>
            <a:ext cx="5295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800" b="1" dirty="0">
                <a:solidFill>
                  <a:schemeClr val="bg1"/>
                </a:solidFill>
              </a:rPr>
              <a:t>Aspetos a melhorar</a:t>
            </a:r>
          </a:p>
        </p:txBody>
      </p:sp>
    </p:spTree>
    <p:extLst>
      <p:ext uri="{BB962C8B-B14F-4D97-AF65-F5344CB8AC3E}">
        <p14:creationId xmlns:p14="http://schemas.microsoft.com/office/powerpoint/2010/main" val="95522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245B42B6-26F8-4E25-839B-FB38F13BE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2310F-28DE-341D-3C87-AA8ABA558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>
            <a:normAutofit/>
          </a:bodyPr>
          <a:lstStyle/>
          <a:p>
            <a:r>
              <a:rPr lang="pt-PT" sz="5600" b="1" dirty="0">
                <a:latin typeface="Arial"/>
                <a:cs typeface="Arial"/>
              </a:rPr>
              <a:t>Resultados alcançados</a:t>
            </a:r>
            <a:endParaRPr lang="pt-PT" sz="5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8BF4E7-ACBF-4DDC-C21E-F43BD49A78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24" r="31022"/>
          <a:stretch/>
        </p:blipFill>
        <p:spPr bwMode="auto">
          <a:xfrm>
            <a:off x="7537704" y="2264989"/>
            <a:ext cx="4654296" cy="459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5AE762-9C14-902F-8F99-66ABE529B1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3720726"/>
              </p:ext>
            </p:extLst>
          </p:nvPr>
        </p:nvGraphicFramePr>
        <p:xfrm>
          <a:off x="960120" y="2587752"/>
          <a:ext cx="5869303" cy="3593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21517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F63C0B-88A4-3D89-AEC8-07D48FE8B3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73" b="6250"/>
          <a:stretch/>
        </p:blipFill>
        <p:spPr>
          <a:xfrm>
            <a:off x="0" y="-4864"/>
            <a:ext cx="1218895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B54865-0417-4422-B63B-3E74C04CD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664432"/>
            <a:ext cx="6096000" cy="20608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5C855-0A04-4A35-2CAB-8AEC590B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023" y="990599"/>
            <a:ext cx="4857751" cy="1563989"/>
          </a:xfrm>
        </p:spPr>
        <p:txBody>
          <a:bodyPr>
            <a:normAutofit/>
          </a:bodyPr>
          <a:lstStyle/>
          <a:p>
            <a:r>
              <a:rPr lang="pt-PT" sz="3100" b="1" dirty="0">
                <a:latin typeface="Arial"/>
                <a:cs typeface="Arial"/>
              </a:rPr>
              <a:t>Processo de Desenvolvimento Adotado</a:t>
            </a:r>
            <a:endParaRPr lang="pt-PT" sz="31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15D795-EBA0-4245-89F8-B45948168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2727295"/>
            <a:ext cx="6096000" cy="3456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68427-8F37-DF17-1028-8C000AD92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7024" y="3071909"/>
            <a:ext cx="4924426" cy="279549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85750" indent="-285750">
              <a:lnSpc>
                <a:spcPct val="91000"/>
              </a:lnSpc>
              <a:buFont typeface="Arial"/>
              <a:buChar char="•"/>
            </a:pPr>
            <a:r>
              <a:rPr lang="pt-PT" sz="2400" dirty="0">
                <a:latin typeface="Arial"/>
                <a:cs typeface="Arial"/>
              </a:rPr>
              <a:t>Descrição do processo de desenvolvimento de software adotado, no nosso caso foi o utilizado o Jira para divisão das tarefas do projeto.</a:t>
            </a:r>
          </a:p>
          <a:p>
            <a:pPr marL="285750" indent="-285750">
              <a:lnSpc>
                <a:spcPct val="91000"/>
              </a:lnSpc>
              <a:buFont typeface="Arial"/>
              <a:buChar char="•"/>
            </a:pPr>
            <a:r>
              <a:rPr lang="pt-PT" sz="2400" dirty="0">
                <a:latin typeface="Arial"/>
                <a:cs typeface="Arial"/>
              </a:rPr>
              <a:t>Como esse processo ajudou a nossa equipa alcançar os objetivos do sistema.</a:t>
            </a:r>
            <a:endParaRPr lang="pt-PT" sz="2400" dirty="0"/>
          </a:p>
          <a:p>
            <a:pPr>
              <a:lnSpc>
                <a:spcPct val="91000"/>
              </a:lnSpc>
            </a:pPr>
            <a:endParaRPr lang="en-US" sz="2400" dirty="0"/>
          </a:p>
        </p:txBody>
      </p:sp>
      <p:pic>
        <p:nvPicPr>
          <p:cNvPr id="2050" name="Picture 2" descr="Diamond SWOT PowerPoint Template - SlideModel">
            <a:extLst>
              <a:ext uri="{FF2B5EF4-FFF2-40B4-BE49-F238E27FC236}">
                <a16:creationId xmlns:a16="http://schemas.microsoft.com/office/drawing/2014/main" id="{96D37B32-36C9-9198-3C87-0B0DC43AE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" y="4864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35 ideias de Tela Branca em 2023 | planos de fundo, imagem de fundo para  iphone, papeis de parede">
            <a:extLst>
              <a:ext uri="{FF2B5EF4-FFF2-40B4-BE49-F238E27FC236}">
                <a16:creationId xmlns:a16="http://schemas.microsoft.com/office/drawing/2014/main" id="{10F696F9-A3C1-A964-2A2B-B73DED3CEB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628488" y="1167310"/>
            <a:ext cx="921165" cy="2888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35 ideias de Tela Branca em 2023 | planos de fundo, imagem de fundo para  iphone, papeis de parede">
            <a:extLst>
              <a:ext uri="{FF2B5EF4-FFF2-40B4-BE49-F238E27FC236}">
                <a16:creationId xmlns:a16="http://schemas.microsoft.com/office/drawing/2014/main" id="{6750DEC5-D3FF-FEBB-2F1C-0B62B7670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647783" y="3767527"/>
            <a:ext cx="1015610" cy="318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35 ideias de Tela Branca em 2023 | planos de fundo, imagem de fundo para  iphone, papeis de parede">
            <a:extLst>
              <a:ext uri="{FF2B5EF4-FFF2-40B4-BE49-F238E27FC236}">
                <a16:creationId xmlns:a16="http://schemas.microsoft.com/office/drawing/2014/main" id="{22E6A547-C1B2-7661-F172-0049597C1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583776" y="4021370"/>
            <a:ext cx="1038301" cy="2888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35 ideias de Tela Branca em 2023 | planos de fundo, imagem de fundo para  iphone, papeis de parede">
            <a:extLst>
              <a:ext uri="{FF2B5EF4-FFF2-40B4-BE49-F238E27FC236}">
                <a16:creationId xmlns:a16="http://schemas.microsoft.com/office/drawing/2014/main" id="{DAB9FF9A-6436-686F-6170-1C1100B41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583778" y="1178867"/>
            <a:ext cx="1038301" cy="2888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B48BC7-3958-1FD6-3CE4-3FD771D07B9A}"/>
              </a:ext>
            </a:extLst>
          </p:cNvPr>
          <p:cNvSpPr txBox="1"/>
          <p:nvPr/>
        </p:nvSpPr>
        <p:spPr>
          <a:xfrm>
            <a:off x="1666672" y="2154956"/>
            <a:ext cx="28880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Divisões das tarefas bem definidas</a:t>
            </a:r>
          </a:p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Feedback de desempenho entre os membros</a:t>
            </a:r>
          </a:p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Entreajuda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BB7DB0-9704-09E4-8BD9-D757D447BF40}"/>
              </a:ext>
            </a:extLst>
          </p:cNvPr>
          <p:cNvSpPr txBox="1"/>
          <p:nvPr/>
        </p:nvSpPr>
        <p:spPr>
          <a:xfrm>
            <a:off x="1584597" y="4851790"/>
            <a:ext cx="271426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Oportunidade de melhorar a assertividade</a:t>
            </a:r>
          </a:p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Oportunidade de melhorar os conhecimentos</a:t>
            </a:r>
          </a:p>
          <a:p>
            <a:endParaRPr lang="pt-P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4B01AA-1A20-C2DF-6D8E-E763E83A4E03}"/>
              </a:ext>
            </a:extLst>
          </p:cNvPr>
          <p:cNvSpPr txBox="1"/>
          <p:nvPr/>
        </p:nvSpPr>
        <p:spPr>
          <a:xfrm>
            <a:off x="8284888" y="2155501"/>
            <a:ext cx="31500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Pouca comunicação</a:t>
            </a:r>
          </a:p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Incompatibilidade de horários</a:t>
            </a:r>
          </a:p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Trabalho não uniforme dos vários membros</a:t>
            </a:r>
          </a:p>
        </p:txBody>
      </p:sp>
      <p:pic>
        <p:nvPicPr>
          <p:cNvPr id="14" name="Picture 4" descr="35 ideias de Tela Branca em 2023 | planos de fundo, imagem de fundo para  iphone, papeis de parede">
            <a:extLst>
              <a:ext uri="{FF2B5EF4-FFF2-40B4-BE49-F238E27FC236}">
                <a16:creationId xmlns:a16="http://schemas.microsoft.com/office/drawing/2014/main" id="{9A5D8D78-E269-1F10-CC91-0A812422F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408113" y="-2765469"/>
            <a:ext cx="921166" cy="6640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389631B-4870-336C-04E1-D0ED6A51AB66}"/>
              </a:ext>
            </a:extLst>
          </p:cNvPr>
          <p:cNvSpPr txBox="1"/>
          <p:nvPr/>
        </p:nvSpPr>
        <p:spPr>
          <a:xfrm>
            <a:off x="807396" y="233464"/>
            <a:ext cx="5603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Análise crítica dos resultados e do trabalho de equipa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4CBD9F-6E8D-AD42-748A-3AC1E0D91B6C}"/>
              </a:ext>
            </a:extLst>
          </p:cNvPr>
          <p:cNvSpPr txBox="1"/>
          <p:nvPr/>
        </p:nvSpPr>
        <p:spPr>
          <a:xfrm>
            <a:off x="8138058" y="4953799"/>
            <a:ext cx="31500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Trabalho pouco organizado</a:t>
            </a:r>
          </a:p>
          <a:p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Trabalho não correspondente ao esperado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535747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Rectangle 3092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00" name="Rectangle 3094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1" name="Rectangle 3096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1225106"/>
            <a:ext cx="8132066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0B069A-5823-F25E-7893-D3E27608E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3402" y="1841412"/>
            <a:ext cx="6406559" cy="26880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200"/>
              <a:t>Processo de desenvolvimento</a:t>
            </a:r>
          </a:p>
        </p:txBody>
      </p:sp>
      <p:pic>
        <p:nvPicPr>
          <p:cNvPr id="3074" name="Picture 2" descr="Software Development Life Cycle Models and Methodologies - Mohamed Sami">
            <a:extLst>
              <a:ext uri="{FF2B5EF4-FFF2-40B4-BE49-F238E27FC236}">
                <a16:creationId xmlns:a16="http://schemas.microsoft.com/office/drawing/2014/main" id="{D03B4C01-5E2E-D6E6-C290-448288027B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9" r="26778" b="2"/>
          <a:stretch/>
        </p:blipFill>
        <p:spPr bwMode="auto">
          <a:xfrm>
            <a:off x="20" y="1225106"/>
            <a:ext cx="4059915" cy="378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267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92FF0-FAFF-763B-9209-D22EB83B0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Análise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13AF1A75-7E9E-0D01-C4EF-5DF28DE92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575" y="2491261"/>
            <a:ext cx="5410021" cy="3824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8297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CAAFF-DE9A-003E-7ABF-2638C843E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design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9FA65617-F261-721F-4FE6-FCA353D87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5239" y="2640012"/>
            <a:ext cx="7441408" cy="402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4404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08D38-62DA-8AA3-2D00-0FFA48474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implementação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AF32AF18-1EDF-0051-E029-9603B3B9F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4381" y="2286144"/>
            <a:ext cx="4618479" cy="436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4020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E40D0-367B-C5CE-6883-144D46A01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testes</a:t>
            </a:r>
          </a:p>
        </p:txBody>
      </p:sp>
      <p:pic>
        <p:nvPicPr>
          <p:cNvPr id="3" name="Picture 10">
            <a:extLst>
              <a:ext uri="{FF2B5EF4-FFF2-40B4-BE49-F238E27FC236}">
                <a16:creationId xmlns:a16="http://schemas.microsoft.com/office/drawing/2014/main" id="{7BABB40A-A844-3217-9762-21E90BFFF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565" y="2296450"/>
            <a:ext cx="4484896" cy="4500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367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05" name="Rectangle 4104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A77F89CE-BF52-4AF5-8B0B-7E969373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D1B5AB-F609-B4F9-EFD0-C79C91444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640080"/>
            <a:ext cx="4500737" cy="2194560"/>
          </a:xfrm>
        </p:spPr>
        <p:txBody>
          <a:bodyPr>
            <a:normAutofit/>
          </a:bodyPr>
          <a:lstStyle/>
          <a:p>
            <a:r>
              <a:rPr lang="pt-PT" sz="4600" b="1">
                <a:latin typeface="Arial"/>
                <a:cs typeface="Arial"/>
              </a:rPr>
              <a:t>Qualidade do Produto final</a:t>
            </a:r>
            <a:endParaRPr lang="pt-PT" sz="4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11164-959B-B903-EE5B-8CFF561D7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438" y="2916936"/>
            <a:ext cx="4500737" cy="326440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pt-PT" dirty="0">
                <a:solidFill>
                  <a:schemeClr val="bg1"/>
                </a:solidFill>
                <a:latin typeface="Arial"/>
                <a:cs typeface="Arial"/>
              </a:rPr>
              <a:t>Trabalho insuficiente comparado ao esperado</a:t>
            </a:r>
            <a:endParaRPr lang="pt-PT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pt-PT" dirty="0">
                <a:solidFill>
                  <a:schemeClr val="bg1"/>
                </a:solidFill>
                <a:latin typeface="Arial"/>
                <a:cs typeface="Arial"/>
              </a:rPr>
              <a:t>O que faltou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As 10 melhores ferramentas de gestão de projetos + 2 bonus">
            <a:extLst>
              <a:ext uri="{FF2B5EF4-FFF2-40B4-BE49-F238E27FC236}">
                <a16:creationId xmlns:a16="http://schemas.microsoft.com/office/drawing/2014/main" id="{4EB123C3-3D99-54CA-EAE0-D93ADCADD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41822" y="1828662"/>
            <a:ext cx="4795019" cy="32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952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JuxtaposeVTI">
  <a:themeElements>
    <a:clrScheme name="AnalogousFromLightSeedRightStep">
      <a:dk1>
        <a:srgbClr val="000000"/>
      </a:dk1>
      <a:lt1>
        <a:srgbClr val="FFFFFF"/>
      </a:lt1>
      <a:dk2>
        <a:srgbClr val="412E24"/>
      </a:dk2>
      <a:lt2>
        <a:srgbClr val="E8E7E2"/>
      </a:lt2>
      <a:accent1>
        <a:srgbClr val="96A2C6"/>
      </a:accent1>
      <a:accent2>
        <a:srgbClr val="897FBA"/>
      </a:accent2>
      <a:accent3>
        <a:srgbClr val="B296C6"/>
      </a:accent3>
      <a:accent4>
        <a:srgbClr val="BA7FBA"/>
      </a:accent4>
      <a:accent5>
        <a:srgbClr val="C696B2"/>
      </a:accent5>
      <a:accent6>
        <a:srgbClr val="BA7F89"/>
      </a:accent6>
      <a:hlink>
        <a:srgbClr val="908257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</TotalTime>
  <Words>199</Words>
  <Application>Microsoft Office PowerPoint</Application>
  <PresentationFormat>Widescreen</PresentationFormat>
  <Paragraphs>30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Franklin Gothic Demi Cond</vt:lpstr>
      <vt:lpstr>Franklin Gothic Medium</vt:lpstr>
      <vt:lpstr>Wingdings</vt:lpstr>
      <vt:lpstr>JuxtaposeVTI</vt:lpstr>
      <vt:lpstr>Apresentação do Projeto lapr4</vt:lpstr>
      <vt:lpstr>Resultados alcançados</vt:lpstr>
      <vt:lpstr>Processo de Desenvolvimento Adotado</vt:lpstr>
      <vt:lpstr>Processo de desenvolvimento</vt:lpstr>
      <vt:lpstr>Análise</vt:lpstr>
      <vt:lpstr>design</vt:lpstr>
      <vt:lpstr>implementação</vt:lpstr>
      <vt:lpstr>testes</vt:lpstr>
      <vt:lpstr>Qualidade do Produto final</vt:lpstr>
      <vt:lpstr>-Comunicação entre a equipa  -reuniões mais frequentes  -trabalho mais distribuido pelo sprint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Braga</dc:creator>
  <cp:lastModifiedBy>Daniel Braga</cp:lastModifiedBy>
  <cp:revision>63</cp:revision>
  <dcterms:created xsi:type="dcterms:W3CDTF">2023-05-21T15:49:48Z</dcterms:created>
  <dcterms:modified xsi:type="dcterms:W3CDTF">2023-06-18T21:50:03Z</dcterms:modified>
</cp:coreProperties>
</file>

<file path=docProps/thumbnail.jpeg>
</file>